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png" ContentType="image/png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41" r:id="rId1"/>
  </p:sldMasterIdLst>
  <p:notesMasterIdLst>
    <p:notesMasterId r:id="rId11"/>
  </p:notesMasterIdLst>
  <p:sldIdLst>
    <p:sldId id="256" r:id="rId2"/>
    <p:sldId id="265" r:id="rId3"/>
    <p:sldId id="266" r:id="rId4"/>
    <p:sldId id="260" r:id="rId5"/>
    <p:sldId id="262" r:id="rId6"/>
    <p:sldId id="263" r:id="rId7"/>
    <p:sldId id="264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46AD-B315-934B-AD1F-EE6E33350F6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C5421-685B-5748-8DBD-31436B641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Overwhelming to consider the amount</a:t>
            </a:r>
            <a:r>
              <a:rPr lang="en-US" baseline="0" dirty="0" smtClean="0"/>
              <a:t> of need in any given town or region. Not only do we need strong organizational plans, but every community collaboration needs a leader, and that leader needs a clear plan, vision and mission for the collaborative.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5421-685B-5748-8DBD-31436B6415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are the underserved in your community?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5421-685B-5748-8DBD-31436B6415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identify</a:t>
            </a:r>
            <a:r>
              <a:rPr lang="en-US" baseline="0" dirty="0" smtClean="0"/>
              <a:t> and access the many layers of the people across demographics: socioeconomic, health, culture, ethnic identity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5421-685B-5748-8DBD-31436B6415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use</a:t>
            </a:r>
            <a:r>
              <a:rPr lang="en-US" baseline="0" dirty="0" smtClean="0"/>
              <a:t> of the community resource map. </a:t>
            </a:r>
            <a:r>
              <a:rPr lang="en-US" dirty="0" smtClean="0"/>
              <a:t>How do</a:t>
            </a:r>
            <a:r>
              <a:rPr lang="en-US" baseline="0" dirty="0" smtClean="0"/>
              <a:t> you span the geographic space to distribute services and programs across a region equitably?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5421-685B-5748-8DBD-31436B6415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</a:t>
            </a:r>
            <a:r>
              <a:rPr lang="en-US" baseline="0" dirty="0" smtClean="0"/>
              <a:t> some effective processes for connecting the dots across demographic and geographic distances?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5421-685B-5748-8DBD-31436B6415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5421-685B-5748-8DBD-31436B6415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Accept that change is a complex process that takes a long time. It is better to expect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plan for this reality than to be surprised and frustrated by it. Incorporate specific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strategies (e.g. training, retreats, mentoring, incentives, etc.) to support and encourage those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being asked to change. Lasting change takes place primarily through relationships.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Relationships take time to develop.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 bridges across disciplines. Recognize that coordinating existing services may not be enough.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5421-685B-5748-8DBD-31436B6415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C41667-7291-42E8-B00B-345BA58408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FF9-CDDE-684A-9D69-D59A51E9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F6CFF9-CDDE-684A-9D69-D59A51E9C0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F6CFF9-CDDE-684A-9D69-D59A51E9C0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FF9-CDDE-684A-9D69-D59A51E9C0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F6CFF9-CDDE-684A-9D69-D59A51E9C0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F6CFF9-CDDE-684A-9D69-D59A51E9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F6CFF9-CDDE-684A-9D69-D59A51E9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F6CFF9-CDDE-684A-9D69-D59A51E9C0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F6CFF9-CDDE-684A-9D69-D59A51E9C0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E9387F-72ED-654C-9E4B-549C917AC671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F6CFF9-CDDE-684A-9D69-D59A51E9C0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d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sz="2200" cap="none" dirty="0" smtClean="0"/>
              <a:t>Jenny Lee, Moderator, UF Center for Arts in Medicine</a:t>
            </a:r>
          </a:p>
          <a:p>
            <a:endParaRPr lang="en-US" sz="2200" cap="none" dirty="0" smtClean="0"/>
          </a:p>
          <a:p>
            <a:r>
              <a:rPr lang="en-US" sz="2200" cap="none" dirty="0" smtClean="0"/>
              <a:t>Panelists</a:t>
            </a:r>
          </a:p>
          <a:p>
            <a:endParaRPr lang="en-US" sz="2200" cap="none" dirty="0" smtClean="0"/>
          </a:p>
          <a:p>
            <a:r>
              <a:rPr lang="en-US" sz="2200" cap="none" dirty="0" smtClean="0"/>
              <a:t>Joe Taylor, Coordinator, Weems Arts in Medicine &amp; Executive Director, Franklin’s Promise Coalition</a:t>
            </a:r>
          </a:p>
          <a:p>
            <a:endParaRPr lang="en-US" sz="2200" cap="none" dirty="0" smtClean="0"/>
          </a:p>
          <a:p>
            <a:r>
              <a:rPr lang="en-US" sz="2200" cap="none" dirty="0" smtClean="0"/>
              <a:t>Javier Rosado, Ph.D., Assistant Professor, FSU Medical Humanities &amp; Clinical Psychologist, Collier Health Services</a:t>
            </a:r>
            <a:endParaRPr lang="en-US" sz="22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Reaching Underserved Communities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743200"/>
            <a:ext cx="7772400" cy="3200400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en-US" dirty="0" smtClean="0"/>
              <a:t> </a:t>
            </a:r>
            <a:r>
              <a:rPr lang="en-US" sz="2200" dirty="0" smtClean="0"/>
              <a:t>What is community?</a:t>
            </a:r>
          </a:p>
          <a:p>
            <a:pPr algn="l">
              <a:buFont typeface="Arial"/>
              <a:buChar char="•"/>
            </a:pPr>
            <a:endParaRPr lang="en-US" sz="800" dirty="0" smtClean="0"/>
          </a:p>
          <a:p>
            <a:pPr algn="l">
              <a:buFont typeface="Arial"/>
              <a:buChar char="•"/>
            </a:pPr>
            <a:r>
              <a:rPr lang="en-US" sz="2200" dirty="0" smtClean="0"/>
              <a:t> Who are the underserved?</a:t>
            </a:r>
          </a:p>
          <a:p>
            <a:pPr algn="l">
              <a:buFont typeface="Arial"/>
              <a:buChar char="•"/>
            </a:pPr>
            <a:endParaRPr lang="en-US" sz="800" dirty="0" smtClean="0"/>
          </a:p>
          <a:p>
            <a:pPr algn="l">
              <a:buFont typeface="Arial"/>
              <a:buChar char="•"/>
            </a:pPr>
            <a:r>
              <a:rPr lang="en-US" sz="2200" dirty="0" smtClean="0"/>
              <a:t> Where Are the Gaps?</a:t>
            </a:r>
          </a:p>
          <a:p>
            <a:pPr algn="l">
              <a:buFont typeface="Arial"/>
              <a:buChar char="•"/>
            </a:pPr>
            <a:endParaRPr lang="en-US" sz="800" dirty="0" smtClean="0"/>
          </a:p>
          <a:p>
            <a:pPr algn="l">
              <a:buFont typeface="Arial"/>
              <a:buChar char="•"/>
            </a:pPr>
            <a:r>
              <a:rPr lang="en-US" sz="2200" dirty="0" smtClean="0"/>
              <a:t> How do we connect those in need with their resources?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Underserved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3124200"/>
            <a:ext cx="8305800" cy="2286000"/>
          </a:xfrm>
        </p:spPr>
        <p:txBody>
          <a:bodyPr/>
          <a:lstStyle/>
          <a:p>
            <a:r>
              <a:rPr lang="en-US" sz="2200" dirty="0" smtClean="0"/>
              <a:t>Strategic planning </a:t>
            </a:r>
          </a:p>
          <a:p>
            <a:r>
              <a:rPr lang="en-US" sz="2200" dirty="0" smtClean="0"/>
              <a:t>– and especially your Mission – </a:t>
            </a:r>
          </a:p>
          <a:p>
            <a:r>
              <a:rPr lang="en-US" sz="2000" dirty="0" smtClean="0"/>
              <a:t>will help to define your scope &amp; reach.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Community?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Underserved Communities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People: Who are the People in your Neighborhood?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Socioeconomic factors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Health status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Risk profiles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Cultural and ethnic makeup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Geographical location: Get Out the Map.	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Neighborhoods 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Travel Distance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Transportation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Connectivity: Connect the Dots.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Services and programs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Leadership – formal and informal authority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Levels of community engagement – existing structures</a:t>
            </a:r>
          </a:p>
          <a:p>
            <a:pPr lvl="1"/>
            <a:endParaRPr lang="en-US" dirty="0" smtClean="0"/>
          </a:p>
          <a:p>
            <a:pPr lvl="1" algn="r">
              <a:buNone/>
            </a:pPr>
            <a:r>
              <a:rPr lang="en-US" sz="1882" dirty="0" smtClean="0">
                <a:solidFill>
                  <a:schemeClr val="accent1"/>
                </a:solidFill>
              </a:rPr>
              <a:t>Resource: </a:t>
            </a:r>
            <a:r>
              <a:rPr lang="en-US" sz="1882" dirty="0" err="1" smtClean="0">
                <a:solidFill>
                  <a:schemeClr val="accent1"/>
                </a:solidFill>
              </a:rPr>
              <a:t>www.ncoengage.org</a:t>
            </a:r>
            <a:endParaRPr lang="en-US" sz="1882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4" y="2744787"/>
            <a:ext cx="7772399" cy="167322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Who are the people in your neighborhood?</a:t>
            </a:r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581400"/>
            <a:ext cx="3149600" cy="257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Geographic Region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2444" b="1" cap="all" dirty="0" smtClean="0">
                <a:solidFill>
                  <a:schemeClr val="accent1"/>
                </a:solidFill>
              </a:rPr>
              <a:t>Get out the Map!</a:t>
            </a:r>
            <a:endParaRPr lang="en-US" sz="2444" b="1" cap="all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21" descr="Rural County Map-B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 l="-21866" r="-21866"/>
              <a:stretch>
                <a:fillRect/>
              </a:stretch>
            </p:blipFill>
          </mc:Choice>
          <mc:Fallback>
            <p:blipFill>
              <a:blip r:embed="rId4"/>
              <a:srcRect l="-21866" r="-21866"/>
              <a:stretch>
                <a:fillRect/>
              </a:stretch>
            </p:blipFill>
          </mc:Fallback>
        </mc:AlternateContent>
        <p:spPr>
          <a:xfrm>
            <a:off x="-228600" y="987425"/>
            <a:ext cx="9644041" cy="5184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895600"/>
            <a:ext cx="6480174" cy="1673225"/>
          </a:xfrm>
        </p:spPr>
        <p:txBody>
          <a:bodyPr/>
          <a:lstStyle/>
          <a:p>
            <a:r>
              <a:rPr lang="en-US" dirty="0" smtClean="0"/>
              <a:t>Connect the dots.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pic>
        <p:nvPicPr>
          <p:cNvPr id="4" name="Picture 3" descr="images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733800"/>
            <a:ext cx="2006600" cy="200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Approaches to Locating Underserved Communities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8077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Aggregate social indicators from existing data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(needs assessment) such as: occupation, education, income, fertility rate, women who work, single family dwelling units, &amp; ethnicity</a:t>
            </a:r>
          </a:p>
          <a:p>
            <a:pPr>
              <a:buFont typeface="Arial"/>
              <a:buChar char="•"/>
            </a:pPr>
            <a:endParaRPr lang="en-US" sz="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Identify barriers to access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(needs assessment)</a:t>
            </a:r>
          </a:p>
          <a:p>
            <a:pPr lvl="1">
              <a:buFont typeface="Arial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Socioeconomic status</a:t>
            </a:r>
          </a:p>
          <a:p>
            <a:pPr lvl="1">
              <a:buFont typeface="Arial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Geographic distance</a:t>
            </a:r>
          </a:p>
          <a:p>
            <a:pPr lvl="1">
              <a:buFont typeface="Arial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Health status</a:t>
            </a:r>
          </a:p>
          <a:p>
            <a:pPr lvl="1">
              <a:buFont typeface="Arial"/>
              <a:buChar char="•"/>
            </a:pPr>
            <a:endParaRPr lang="en-US" sz="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Identify referral sources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(community resource mapping);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now who ‘knows’ – word of mouth, organizational referrals</a:t>
            </a:r>
          </a:p>
          <a:p>
            <a:pPr>
              <a:buFont typeface="Arial"/>
              <a:buChar char="•"/>
            </a:pP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305799" cy="4495800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/>
              <a:buChar char="•"/>
            </a:pPr>
            <a:r>
              <a:rPr lang="en-US" sz="2200" b="0" cap="none" dirty="0" smtClean="0"/>
              <a:t>Community change is a complex process that requires time.</a:t>
            </a:r>
          </a:p>
          <a:p>
            <a:pPr algn="l">
              <a:buFont typeface="Arial"/>
              <a:buChar char="•"/>
            </a:pPr>
            <a:endParaRPr lang="en-US" sz="2200" b="0" cap="none" dirty="0" smtClean="0"/>
          </a:p>
          <a:p>
            <a:pPr algn="l">
              <a:buFont typeface="Arial"/>
              <a:buChar char="•"/>
            </a:pPr>
            <a:r>
              <a:rPr lang="en-US" sz="2200" b="0" cap="none" dirty="0" smtClean="0"/>
              <a:t>Effective change takes place primarily through relationships. Relationships take time.</a:t>
            </a:r>
          </a:p>
          <a:p>
            <a:pPr algn="l">
              <a:buFont typeface="Arial"/>
              <a:buChar char="•"/>
            </a:pPr>
            <a:endParaRPr lang="en-US" sz="2200" b="0" cap="none" dirty="0" smtClean="0"/>
          </a:p>
          <a:p>
            <a:pPr algn="l">
              <a:buFont typeface="Arial"/>
              <a:buChar char="•"/>
            </a:pPr>
            <a:r>
              <a:rPr lang="en-US" sz="2200" b="0" cap="none" dirty="0" smtClean="0"/>
              <a:t>Respect, support and encourage those being asked to change. (education, training, retreats, mentoring, incentives, etc)</a:t>
            </a:r>
          </a:p>
          <a:p>
            <a:pPr algn="l">
              <a:buFont typeface="Arial"/>
              <a:buChar char="•"/>
            </a:pPr>
            <a:endParaRPr lang="en-US" sz="2200" b="0" cap="none" dirty="0" smtClean="0"/>
          </a:p>
          <a:p>
            <a:pPr algn="l">
              <a:buFont typeface="Arial"/>
              <a:buChar char="•"/>
            </a:pPr>
            <a:r>
              <a:rPr lang="en-US" sz="2200" b="0" cap="none" dirty="0" smtClean="0"/>
              <a:t>Build bridges across disciplines.</a:t>
            </a:r>
          </a:p>
          <a:p>
            <a:pPr algn="l">
              <a:buFont typeface="Arial"/>
              <a:buChar char="•"/>
            </a:pPr>
            <a:endParaRPr lang="en-US" sz="2200" b="0" cap="none" dirty="0" smtClean="0"/>
          </a:p>
          <a:p>
            <a:pPr algn="l">
              <a:buFont typeface="Arial"/>
              <a:buChar char="•"/>
            </a:pPr>
            <a:r>
              <a:rPr lang="en-US" sz="2200" b="0" cap="none" dirty="0" smtClean="0"/>
              <a:t>Recognize that </a:t>
            </a:r>
            <a:r>
              <a:rPr lang="en-US" sz="2200" b="0" cap="none" dirty="0" smtClean="0"/>
              <a:t>coordinating </a:t>
            </a:r>
            <a:r>
              <a:rPr lang="en-US" sz="2200" b="0" cap="none" dirty="0" smtClean="0"/>
              <a:t>existing services may not be enough.</a:t>
            </a:r>
          </a:p>
          <a:p>
            <a:pPr algn="l">
              <a:buFont typeface="Arial"/>
              <a:buChar char="•"/>
            </a:pPr>
            <a:endParaRPr lang="en-US" sz="2200" b="0" cap="none" dirty="0" smtClean="0"/>
          </a:p>
          <a:p>
            <a:pPr algn="l">
              <a:buFont typeface="Arial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Social problems and needs are not distributed equally in geographic space; for example, county statistics may not reflect the needs in some underserved pockets within the county.</a:t>
            </a:r>
            <a:endParaRPr lang="en-US" sz="2200" b="0" cap="none" dirty="0" smtClean="0"/>
          </a:p>
          <a:p>
            <a:endParaRPr lang="en-US" sz="2200" b="0" cap="none" dirty="0" smtClean="0"/>
          </a:p>
          <a:p>
            <a:endParaRPr lang="en-US" sz="2200" b="0" cap="none" dirty="0" smtClean="0"/>
          </a:p>
          <a:p>
            <a:r>
              <a:rPr lang="en-US" sz="1300" b="0" cap="none" dirty="0" smtClean="0">
                <a:solidFill>
                  <a:schemeClr val="accent1"/>
                </a:solidFill>
              </a:rPr>
              <a:t>Resource: Oregon State University Family Policy Program </a:t>
            </a:r>
            <a:r>
              <a:rPr lang="en-US" sz="1300" b="0" cap="none" dirty="0" err="1" smtClean="0">
                <a:solidFill>
                  <a:schemeClr val="accent1"/>
                </a:solidFill>
              </a:rPr>
              <a:t>www.familiesandwork.org</a:t>
            </a:r>
            <a:endParaRPr lang="en-US" sz="1300" b="0" cap="none" dirty="0">
              <a:solidFill>
                <a:schemeClr val="accent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Big. Start Small.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1198</TotalTime>
  <Words>597</Words>
  <Application>Microsoft Macintosh PowerPoint</Application>
  <PresentationFormat>On-screen Show (4:3)</PresentationFormat>
  <Paragraphs>85</Paragraphs>
  <Slides>9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Reaching Underserved Communities</vt:lpstr>
      <vt:lpstr>Identifying the Underserved</vt:lpstr>
      <vt:lpstr>What is Community? </vt:lpstr>
      <vt:lpstr>Underserved Communities</vt:lpstr>
      <vt:lpstr>People</vt:lpstr>
      <vt:lpstr>Geographic Region Get out the Map!</vt:lpstr>
      <vt:lpstr>Connectivity</vt:lpstr>
      <vt:lpstr>Approaches to Locating Underserved Communities</vt:lpstr>
      <vt:lpstr>Think Big. Start Small. </vt:lpstr>
    </vt:vector>
  </TitlesOfParts>
  <Company>Creative Clay,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Underserved Communities</dc:title>
  <dc:creator>Jenny Lee</dc:creator>
  <cp:lastModifiedBy>Jenny Lee</cp:lastModifiedBy>
  <cp:revision>9</cp:revision>
  <dcterms:created xsi:type="dcterms:W3CDTF">2012-02-24T03:54:33Z</dcterms:created>
  <dcterms:modified xsi:type="dcterms:W3CDTF">2012-02-24T03:55:32Z</dcterms:modified>
</cp:coreProperties>
</file>